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51" r:id="rId2"/>
    <p:sldId id="257" r:id="rId3"/>
    <p:sldId id="458" r:id="rId4"/>
    <p:sldId id="320" r:id="rId5"/>
    <p:sldId id="394" r:id="rId6"/>
    <p:sldId id="461" r:id="rId7"/>
    <p:sldId id="460" r:id="rId8"/>
    <p:sldId id="399" r:id="rId9"/>
    <p:sldId id="341" r:id="rId10"/>
    <p:sldId id="396" r:id="rId11"/>
    <p:sldId id="397" r:id="rId12"/>
    <p:sldId id="400" r:id="rId13"/>
    <p:sldId id="436" r:id="rId14"/>
    <p:sldId id="440" r:id="rId15"/>
    <p:sldId id="462" r:id="rId16"/>
    <p:sldId id="292" r:id="rId17"/>
    <p:sldId id="293" r:id="rId18"/>
    <p:sldId id="294" r:id="rId19"/>
    <p:sldId id="33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452" r:id="rId34"/>
    <p:sldId id="342" r:id="rId35"/>
    <p:sldId id="347" r:id="rId36"/>
    <p:sldId id="349" r:id="rId37"/>
    <p:sldId id="343" r:id="rId38"/>
    <p:sldId id="331" r:id="rId39"/>
    <p:sldId id="348" r:id="rId40"/>
    <p:sldId id="344" r:id="rId41"/>
    <p:sldId id="300" r:id="rId42"/>
    <p:sldId id="305" r:id="rId43"/>
    <p:sldId id="302" r:id="rId44"/>
    <p:sldId id="332" r:id="rId45"/>
    <p:sldId id="333" r:id="rId46"/>
    <p:sldId id="402" r:id="rId47"/>
    <p:sldId id="404" r:id="rId48"/>
    <p:sldId id="449" r:id="rId49"/>
    <p:sldId id="403" r:id="rId50"/>
    <p:sldId id="429" r:id="rId51"/>
    <p:sldId id="441" r:id="rId52"/>
    <p:sldId id="439" r:id="rId53"/>
    <p:sldId id="310" r:id="rId5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4663"/>
  </p:normalViewPr>
  <p:slideViewPr>
    <p:cSldViewPr snapToGrid="0" snapToObjects="1">
      <p:cViewPr varScale="1">
        <p:scale>
          <a:sx n="158" d="100"/>
          <a:sy n="158" d="100"/>
        </p:scale>
        <p:origin x="208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11/7/19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11/7/19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22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16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11/7/19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CDF0B0-A759-4719-BF33-87C7C8CE7E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14379B-79D8-4E01-A174-5D4B00882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2" y="2842625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35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4644583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167594"/>
            <a:ext cx="8352928" cy="10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3" y="627534"/>
            <a:ext cx="6624736" cy="1944216"/>
          </a:xfrm>
        </p:spPr>
        <p:txBody>
          <a:bodyPr/>
          <a:lstStyle>
            <a:lvl1pPr algn="ctr">
              <a:defRPr sz="4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3" y="4288319"/>
            <a:ext cx="792088" cy="5940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966000" cy="864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32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20" y="4174495"/>
            <a:ext cx="1008112" cy="702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8600"/>
            <a:ext cx="8323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57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9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34684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6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59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BE59F13-943D-4C46-A00E-418D8CC1F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916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9" y="189674"/>
            <a:ext cx="8568952" cy="46985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9" y="249493"/>
            <a:ext cx="6552728" cy="885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CB66CF8-832C-4CE1-9A73-924AF46E47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A25728B7-8FFE-40C0-AB9D-40D2DD1AC2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8228883" cy="2929042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4044F2-6A45-477E-B227-F6CDA6A5B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4BF9242-E8C9-4014-A4C2-51663B50DF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1FC6923-967C-4866-ADFC-41A7D0559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06DB7-30F5-4F0E-9F86-4F4CFAE6B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3518" y="4594888"/>
            <a:ext cx="289239" cy="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11/7/19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9-11%20Webinars/FHIR%20Terminology%20-%20Part%201.ppt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6E-F8D3-3B42-BCAD-971522D05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Understanding and Using Terminology in </a:t>
            </a:r>
            <a:r>
              <a:rPr lang="en-US" dirty="0"/>
              <a:t>HL7</a:t>
            </a:r>
            <a:r>
              <a:rPr lang="en-US" baseline="30000" dirty="0"/>
              <a:t>®</a:t>
            </a:r>
            <a:r>
              <a:rPr lang="en-US" dirty="0"/>
              <a:t> FHIR</a:t>
            </a:r>
            <a:r>
              <a:rPr lang="en-US" baseline="30000" dirty="0"/>
              <a:t>®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A92B-043F-4445-A012-E550D1324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619625" cy="412750"/>
          </a:xfrm>
        </p:spPr>
        <p:txBody>
          <a:bodyPr/>
          <a:lstStyle/>
          <a:p>
            <a:r>
              <a:rPr lang="en-US" dirty="0"/>
              <a:t>Rob Hausam MD</a:t>
            </a:r>
          </a:p>
          <a:p>
            <a:endParaRPr lang="en-US" dirty="0"/>
          </a:p>
          <a:p>
            <a:r>
              <a:rPr lang="en-US" dirty="0"/>
              <a:t>HL7 Webinar</a:t>
            </a:r>
            <a:br>
              <a:rPr lang="en-US" dirty="0"/>
            </a:br>
            <a:r>
              <a:rPr lang="en-US" dirty="0"/>
              <a:t>Part 1 – Introduction and Fundamentals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8F07-F27A-154F-B666-A710E361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04765-DE8A-D541-BF05-A0DEDC59E7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2019-11-06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6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49844"/>
            <a:ext cx="5886654" cy="45982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935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84170"/>
            <a:ext cx="7667625" cy="14859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6084168" y="3597864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8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0944"/>
            <a:ext cx="6912768" cy="46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8136" y="246888"/>
            <a:ext cx="6965950" cy="863600"/>
          </a:xfrm>
        </p:spPr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0" y="1371600"/>
            <a:ext cx="8382000" cy="3468688"/>
          </a:xfrm>
        </p:spPr>
        <p:txBody>
          <a:bodyPr/>
          <a:lstStyle/>
          <a:p>
            <a:pPr marL="0" indent="0">
              <a:buNone/>
            </a:pPr>
            <a:r>
              <a:rPr lang="en-AU" sz="2250" dirty="0"/>
              <a:t>		</a:t>
            </a: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sz="225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743495"/>
            <a:ext cx="4876887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Coded Data in </a:t>
            </a:r>
            <a:r>
              <a:rPr lang="en-US" dirty="0" err="1"/>
              <a:t>fhir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E727-DA3E-5F44-ACC5-4C823B2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DC2C-C909-6040-A0B5-2AD167C58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code is a symbol used to represent a specific meaning or idea (i.e. “concept”)</a:t>
            </a:r>
          </a:p>
          <a:p>
            <a:pPr lvl="1"/>
            <a:r>
              <a:rPr lang="en-US" dirty="0"/>
              <a:t>195967001 = “Asthma (disorder)” (SNOMED CT)</a:t>
            </a:r>
          </a:p>
          <a:p>
            <a:pPr lvl="1"/>
            <a:r>
              <a:rPr lang="en-US" dirty="0" err="1"/>
              <a:t>fhir</a:t>
            </a:r>
            <a:r>
              <a:rPr lang="en-US" dirty="0"/>
              <a:t>-structure = “FHIR Structure” (FHIR ‘definition-use’)</a:t>
            </a:r>
          </a:p>
          <a:p>
            <a:r>
              <a:rPr lang="en-US" dirty="0"/>
              <a:t>Ideally it “should” be a meaningless identifier, but FHIR chose (semi) meaningful codes (implementer friendly)</a:t>
            </a:r>
          </a:p>
          <a:p>
            <a:r>
              <a:rPr lang="en-US" dirty="0"/>
              <a:t>No separate ‘Code’ resource currently exists in FHIR (but it is being discussed)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7AA6-B405-9940-B72F-F7FEC367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92A8-E418-4345-BC40-062ADF4A8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619750" y="1543050"/>
            <a:ext cx="3524250" cy="2703513"/>
          </a:xfrm>
          <a:noFill/>
        </p:spPr>
        <p:txBody>
          <a:bodyPr/>
          <a:lstStyle/>
          <a:p>
            <a:r>
              <a:rPr lang="en-AU" sz="1500" dirty="0"/>
              <a:t>SNOMED CT / LOINC / ICD-10</a:t>
            </a:r>
          </a:p>
          <a:p>
            <a:r>
              <a:rPr lang="en-AU" sz="1500" dirty="0" err="1"/>
              <a:t>RxNorm</a:t>
            </a:r>
            <a:r>
              <a:rPr lang="en-AU" sz="1500" dirty="0"/>
              <a:t>, NDF-RT, ICPC, ICF, CPT, CVX, NUCC HCPT, ATC, ANZSCO  (+ 100s more)</a:t>
            </a:r>
          </a:p>
          <a:p>
            <a:r>
              <a:rPr lang="en-AU" sz="1500" dirty="0"/>
              <a:t>HL7 V2 tables, V3 code systems</a:t>
            </a:r>
          </a:p>
          <a:p>
            <a:r>
              <a:rPr lang="en-AU" sz="1500" dirty="0"/>
              <a:t>A drug formulary</a:t>
            </a:r>
          </a:p>
          <a:p>
            <a:r>
              <a:rPr lang="en-AU" sz="1500" dirty="0"/>
              <a:t>Options for a config table in an application </a:t>
            </a:r>
          </a:p>
          <a:p>
            <a:r>
              <a:rPr lang="en-AU" sz="1500" dirty="0"/>
              <a:t>A list of </a:t>
            </a:r>
            <a:r>
              <a:rPr lang="en-AU" sz="1500" dirty="0" err="1"/>
              <a:t>enums</a:t>
            </a:r>
            <a:r>
              <a:rPr lang="en-AU" sz="1500" dirty="0"/>
              <a:t> in a java class</a:t>
            </a:r>
          </a:p>
          <a:p>
            <a:r>
              <a:rPr lang="en-AU" sz="1500" dirty="0"/>
              <a:t>Country codes (ISO 3166)</a:t>
            </a:r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1803654" y="1597914"/>
            <a:ext cx="1620180" cy="2269998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238225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472113" y="3057525"/>
            <a:ext cx="3671887" cy="1836738"/>
          </a:xfrm>
          <a:prstGeom prst="rect">
            <a:avLst/>
          </a:prstGeom>
        </p:spPr>
        <p:txBody>
          <a:bodyPr/>
          <a:lstStyle/>
          <a:p>
            <a:r>
              <a:rPr lang="en-AU" sz="1500" dirty="0"/>
              <a:t>“European country codes”</a:t>
            </a:r>
          </a:p>
          <a:p>
            <a:r>
              <a:rPr lang="en-AU" sz="1500" dirty="0"/>
              <a:t>“The LOINC codes that I use”</a:t>
            </a:r>
          </a:p>
          <a:p>
            <a:r>
              <a:rPr lang="en-AU" sz="1500" dirty="0"/>
              <a:t>All LOINC order codes</a:t>
            </a:r>
          </a:p>
          <a:p>
            <a:r>
              <a:rPr lang="en-AU" sz="1500" dirty="0"/>
              <a:t>A particular SNOMED CT hierarchy</a:t>
            </a:r>
          </a:p>
          <a:p>
            <a:r>
              <a:rPr lang="en-AU" sz="1500" dirty="0"/>
              <a:t>Substance codes plus “No known allergy”</a:t>
            </a:r>
          </a:p>
          <a:p>
            <a:endParaRPr lang="en-AU" sz="1500" dirty="0"/>
          </a:p>
          <a:p>
            <a:endParaRPr lang="en-AU" sz="1500" dirty="0"/>
          </a:p>
          <a:p>
            <a:endParaRPr lang="en-AU" sz="1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Code System</a:t>
            </a:r>
          </a:p>
          <a:p>
            <a:pPr algn="ctr"/>
            <a:r>
              <a:rPr lang="en-AU" sz="1200" i="1" dirty="0"/>
              <a:t>Defines a set of concepts with a coherent meaning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/>
              <a:t>Code</a:t>
            </a:r>
            <a:br>
              <a:rPr lang="en-AU" sz="1200" dirty="0"/>
            </a:br>
            <a:r>
              <a:rPr lang="en-AU" sz="1200" dirty="0"/>
              <a:t>Display</a:t>
            </a:r>
          </a:p>
          <a:p>
            <a:pPr algn="ctr"/>
            <a:r>
              <a:rPr lang="en-AU" sz="1200" dirty="0"/>
              <a:t>Definition</a:t>
            </a:r>
          </a:p>
          <a:p>
            <a:pPr algn="ctr"/>
            <a:endParaRPr lang="en-AU" sz="1200" dirty="0"/>
          </a:p>
          <a:p>
            <a:pPr algn="ctr"/>
            <a:r>
              <a:rPr lang="en-AU" sz="12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206884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2100" dirty="0"/>
              <a:t>Why do we need both?</a:t>
            </a:r>
          </a:p>
          <a:p>
            <a:r>
              <a:rPr lang="en-AU" sz="2100" dirty="0"/>
              <a:t>These can be mixed (and misunderstood) in common usage</a:t>
            </a:r>
          </a:p>
          <a:p>
            <a:pPr lvl="1"/>
            <a:r>
              <a:rPr lang="en-AU" sz="1725" dirty="0"/>
              <a:t>Especially for a value set that is “all codes” from the code system</a:t>
            </a:r>
          </a:p>
          <a:p>
            <a:r>
              <a:rPr lang="en-CA" sz="2175" dirty="0"/>
              <a:t>A value set can contain codes from more than one code system</a:t>
            </a:r>
          </a:p>
          <a:p>
            <a:pPr lvl="1"/>
            <a:r>
              <a:rPr lang="en-CA" sz="1725" dirty="0"/>
              <a:t>But it’s </a:t>
            </a:r>
            <a:r>
              <a:rPr lang="en-CA" sz="1725" b="1" dirty="0"/>
              <a:t>usually</a:t>
            </a:r>
            <a:r>
              <a:rPr lang="en-CA" sz="1725" dirty="0"/>
              <a:t> not a great idea</a:t>
            </a:r>
            <a:endParaRPr lang="en-AU" sz="1725" dirty="0"/>
          </a:p>
          <a:p>
            <a:r>
              <a:rPr lang="en-AU" sz="2100" dirty="0"/>
              <a:t>Separate the </a:t>
            </a:r>
            <a:r>
              <a:rPr lang="en-AU" sz="2100" b="1" dirty="0"/>
              <a:t>definition</a:t>
            </a:r>
            <a:r>
              <a:rPr lang="en-AU" sz="2100" dirty="0"/>
              <a:t> of a concept (code system) and the </a:t>
            </a:r>
            <a:r>
              <a:rPr lang="en-AU" sz="2100" b="1" dirty="0"/>
              <a:t>use </a:t>
            </a:r>
            <a:r>
              <a:rPr lang="en-AU" sz="2100" dirty="0"/>
              <a:t>of a concept (value set)</a:t>
            </a:r>
          </a:p>
          <a:p>
            <a:pPr lvl="1"/>
            <a:r>
              <a:rPr lang="en-AU" sz="1800" dirty="0"/>
              <a:t>Keep this straight to avoid getting into trouble when you exchange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EE14BF-3604-7C42-9349-5F5A98A631D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007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1800" dirty="0">
                <a:hlinkClick r:id="rId2"/>
              </a:rPr>
              <a:t>https://github.com/FHIR/documents/blob/master/presentations/2019-11%20Webinars/FHIR%20Terminology%20-%20Part%201.pptx</a:t>
            </a:r>
            <a:endParaRPr lang="en-US" sz="18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21" y="3816512"/>
            <a:ext cx="919847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3539" y="4223785"/>
            <a:ext cx="318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Acknowledgements: Grahame Grieve, Lloyd McKenzie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7C7C89-201F-7C4A-A4A1-0533EB17546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6715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5761050" y="1815696"/>
            <a:ext cx="639609" cy="467553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709A-49E3-D54B-9CB2-253EB1E091A3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84EC1C-17E7-BC4A-AA08-B197B70857B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B0260E-6FAE-1E4B-9A60-135420525F41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9B35AF6-067A-1644-A9DE-A5C94FED6B04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4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CA" dirty="0"/>
              <a:t>Bindings identify the codes that are allowed to be used for a given element</a:t>
            </a:r>
          </a:p>
          <a:p>
            <a:r>
              <a:rPr lang="en-CA" dirty="0"/>
              <a:t>Bindings can be to a:</a:t>
            </a:r>
          </a:p>
          <a:p>
            <a:pPr lvl="1"/>
            <a:r>
              <a:rPr lang="en-CA" b="1" dirty="0"/>
              <a:t>Value set</a:t>
            </a:r>
          </a:p>
          <a:p>
            <a:pPr lvl="2"/>
            <a:r>
              <a:rPr lang="en-US" dirty="0"/>
              <a:t>By convention a binding is to a value set – not directly to a code system</a:t>
            </a:r>
            <a:endParaRPr lang="en-CA" dirty="0"/>
          </a:p>
          <a:p>
            <a:pPr lvl="1"/>
            <a:r>
              <a:rPr lang="en-CA" b="1" dirty="0"/>
              <a:t>Reference</a:t>
            </a:r>
            <a:r>
              <a:rPr lang="en-CA" dirty="0"/>
              <a:t> (to an “inferred” value set)</a:t>
            </a:r>
          </a:p>
          <a:p>
            <a:pPr lvl="2"/>
            <a:r>
              <a:rPr lang="en-CA" dirty="0"/>
              <a:t>E.g. Mime types</a:t>
            </a:r>
          </a:p>
          <a:p>
            <a:pPr lvl="1"/>
            <a:r>
              <a:rPr lang="en-CA" b="1" dirty="0"/>
              <a:t>Description</a:t>
            </a:r>
            <a:r>
              <a:rPr lang="en-CA" dirty="0"/>
              <a:t> only</a:t>
            </a:r>
          </a:p>
          <a:p>
            <a:pPr lvl="2"/>
            <a:r>
              <a:rPr lang="en-CA" dirty="0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5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1800" b="1" dirty="0"/>
              <a:t>example</a:t>
            </a:r>
            <a:r>
              <a:rPr lang="en-CA" sz="1800" dirty="0"/>
              <a:t>: These codes just give an idea of what you might use</a:t>
            </a:r>
          </a:p>
          <a:p>
            <a:pPr lvl="1"/>
            <a:r>
              <a:rPr lang="en-CA" sz="1500" dirty="0"/>
              <a:t>No expectation (or recommendation) of use</a:t>
            </a:r>
            <a:endParaRPr lang="en-CA" sz="1800" b="1" dirty="0"/>
          </a:p>
          <a:p>
            <a:r>
              <a:rPr lang="en-CA" sz="1800" b="1" dirty="0"/>
              <a:t>preferred</a:t>
            </a:r>
            <a:r>
              <a:rPr lang="en-CA" sz="1800" dirty="0"/>
              <a:t>: You SHOULD use the specified codes</a:t>
            </a:r>
          </a:p>
          <a:p>
            <a:pPr lvl="1"/>
            <a:r>
              <a:rPr lang="en-CA" sz="1500" dirty="0"/>
              <a:t>But if you have a good reason, you can use something else instead </a:t>
            </a:r>
            <a:r>
              <a:rPr lang="mr-IN" sz="1500" dirty="0"/>
              <a:t>–</a:t>
            </a:r>
            <a:r>
              <a:rPr lang="en-CA" sz="1500" dirty="0"/>
              <a:t> it is not required to use the specified codes in order to be conformant</a:t>
            </a:r>
            <a:endParaRPr lang="en-CA" sz="1800" b="1" dirty="0"/>
          </a:p>
          <a:p>
            <a:r>
              <a:rPr lang="en-CA" sz="1800" b="1" dirty="0"/>
              <a:t>extensible</a:t>
            </a:r>
            <a:r>
              <a:rPr lang="en-CA" sz="1800" dirty="0"/>
              <a:t>: You must use the specified codes if they apply</a:t>
            </a:r>
          </a:p>
          <a:p>
            <a:pPr lvl="1"/>
            <a:r>
              <a:rPr lang="en-CA" sz="1500" dirty="0"/>
              <a:t>Free to use other codes or text if the value set doesn’t cover the concept</a:t>
            </a:r>
            <a:endParaRPr lang="en-CA" sz="1800" b="1" dirty="0"/>
          </a:p>
          <a:p>
            <a:r>
              <a:rPr lang="en-CA" sz="1800" b="1" dirty="0"/>
              <a:t>required</a:t>
            </a:r>
            <a:r>
              <a:rPr lang="en-CA" sz="1800" dirty="0"/>
              <a:t>: You must use the specified codes</a:t>
            </a:r>
          </a:p>
          <a:p>
            <a:pPr lvl="1"/>
            <a:r>
              <a:rPr lang="en-CA" sz="15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8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1023527" y="3969643"/>
            <a:ext cx="31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</a:t>
            </a:r>
            <a:r>
              <a:rPr lang="en-US" sz="1600" dirty="0"/>
              <a:t> reference from a coded data instance directly to a value set (except by the </a:t>
            </a:r>
            <a:r>
              <a:rPr lang="en-GB" sz="1600" dirty="0" err="1"/>
              <a:t>valueset</a:t>
            </a:r>
            <a:r>
              <a:rPr lang="en-GB" sz="1600" dirty="0"/>
              <a:t>-reference</a:t>
            </a:r>
            <a:r>
              <a:rPr lang="en-US" sz="1600" dirty="0"/>
              <a:t> extension)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1803654" y="1597914"/>
            <a:ext cx="1620180" cy="2268252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5829301" y="18996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4162806" y="3175254"/>
            <a:ext cx="2372614" cy="164592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013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01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3422142" y="3387852"/>
            <a:ext cx="716408" cy="47358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3500374" y="3383168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2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6535420" y="2825496"/>
            <a:ext cx="875417" cy="1172718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6380125" y="3177428"/>
            <a:ext cx="961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2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6487668" y="1316736"/>
            <a:ext cx="1846338" cy="150876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5650993" y="2146554"/>
            <a:ext cx="826622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FE62F8-D65D-FE44-96D5-7A88DCDA3164}"/>
              </a:ext>
            </a:extLst>
          </p:cNvPr>
          <p:cNvSpPr/>
          <p:nvPr/>
        </p:nvSpPr>
        <p:spPr>
          <a:xfrm>
            <a:off x="4168092" y="1403417"/>
            <a:ext cx="1485165" cy="1654108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CE090-58B8-CA4D-9974-69FA8C9F9E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22142" y="2230471"/>
            <a:ext cx="745950" cy="166101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9CBEDA-62D3-8E4F-B2AD-92081784A975}"/>
              </a:ext>
            </a:extLst>
          </p:cNvPr>
          <p:cNvSpPr txBox="1"/>
          <p:nvPr/>
        </p:nvSpPr>
        <p:spPr>
          <a:xfrm rot="20842181">
            <a:off x="3522934" y="197791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EB027D2-11BD-2D4B-AC33-5884726DC84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051560"/>
            <a:ext cx="8228883" cy="292904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br>
              <a:rPr lang="en-US" dirty="0"/>
            </a:b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58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9D06C5-B1F7-F342-9897-E6BD3CF7889F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67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 vs. Object Identifier (OID)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4572000" y="2130552"/>
            <a:ext cx="3150281" cy="16714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 dirty="0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25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385728"/>
            <a:ext cx="2074655" cy="14043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950042" y="1323323"/>
            <a:ext cx="756084" cy="7375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0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5307973" cy="2929042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00" y="1297172"/>
            <a:ext cx="2626195" cy="27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50" b="1" dirty="0"/>
              <a:t>Name:</a:t>
            </a:r>
            <a:r>
              <a:rPr lang="en-US" sz="2250" dirty="0"/>
              <a:t> Rob Hausam MD</a:t>
            </a:r>
          </a:p>
          <a:p>
            <a:r>
              <a:rPr lang="en-US" sz="2250" b="1" dirty="0"/>
              <a:t>Company:</a:t>
            </a:r>
            <a:r>
              <a:rPr lang="en-US" sz="2250" dirty="0"/>
              <a:t> Hausam Consulting LLC</a:t>
            </a:r>
          </a:p>
          <a:p>
            <a:r>
              <a:rPr lang="en-US" sz="225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 dirty="0"/>
              <a:t> in HL7 and terminology standards/development and modeling for 18+ years</a:t>
            </a:r>
          </a:p>
          <a:p>
            <a:pPr lvl="1"/>
            <a:r>
              <a:rPr lang="en-US" dirty="0"/>
              <a:t>SNOMED on FHIR project co-lead</a:t>
            </a:r>
          </a:p>
          <a:p>
            <a:pPr lvl="2"/>
            <a:r>
              <a:rPr lang="en-US" dirty="0"/>
              <a:t>(Joint project of HL7 and SNOMED International)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5487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74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1725" dirty="0"/>
              <a:t>Text and </a:t>
            </a:r>
            <a:r>
              <a:rPr lang="en-CA" sz="1725" dirty="0" err="1"/>
              <a:t>Coding.display</a:t>
            </a:r>
            <a:r>
              <a:rPr lang="en-CA" sz="1725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0" y="2077429"/>
            <a:ext cx="2719316" cy="1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36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5012A-B5BA-9F46-9B07-3E3FA06AC0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61288"/>
            <a:ext cx="3879312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Coding</a:t>
            </a:r>
          </a:p>
          <a:p>
            <a:r>
              <a:rPr lang="en-CA" dirty="0"/>
              <a:t>code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display (for code), version, primary, </a:t>
            </a:r>
            <a:r>
              <a:rPr lang="en-CA" dirty="0" err="1"/>
              <a:t>valueSet</a:t>
            </a:r>
            <a:endParaRPr lang="en-CA" dirty="0"/>
          </a:p>
          <a:p>
            <a:r>
              <a:rPr lang="en-CA" dirty="0"/>
              <a:t>Represents a meaning/concept</a:t>
            </a:r>
          </a:p>
          <a:p>
            <a:pPr lvl="1"/>
            <a:r>
              <a:rPr lang="en-CA" dirty="0"/>
              <a:t>Can cover real things such as countries, states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DCF8-3086-5D41-8F96-EA36E5FC77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61288"/>
            <a:ext cx="3878748" cy="251926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Identifier</a:t>
            </a:r>
          </a:p>
          <a:p>
            <a:r>
              <a:rPr lang="en-CA" dirty="0"/>
              <a:t>value</a:t>
            </a:r>
          </a:p>
          <a:p>
            <a:r>
              <a:rPr lang="en-CA" dirty="0"/>
              <a:t>system</a:t>
            </a:r>
          </a:p>
          <a:p>
            <a:r>
              <a:rPr lang="en-CA" dirty="0"/>
              <a:t>label (for system), use, period, assigner</a:t>
            </a:r>
          </a:p>
          <a:p>
            <a:r>
              <a:rPr lang="en-CA" dirty="0"/>
              <a:t>Represents an “identity”, but can also identify a “kind”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F1C0-FDC5-374D-85C6-2A6C2904C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4016-E37C-4047-8219-F6E76C6F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C8C58F-352C-DF4A-8A7B-F4017DE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CA" sz="3000" dirty="0"/>
              <a:t>Codes vs. Identifiers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6473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terminology resources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D72985-EF95-D542-A687-975CB524F1C7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67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4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May</a:t>
            </a:r>
            <a:r>
              <a:rPr lang="en-US" dirty="0"/>
              <a:t> list some or all of the concepts in the code system, along with their basic properties (code, display, definition), designations, and additional properties</a:t>
            </a:r>
            <a:endParaRPr lang="en-US" b="1" dirty="0"/>
          </a:p>
          <a:p>
            <a:r>
              <a:rPr lang="en-US" b="1" dirty="0"/>
              <a:t>Not</a:t>
            </a:r>
            <a:r>
              <a:rPr lang="en-US" dirty="0"/>
              <a:t> intended to support the process of maintaining a code system</a:t>
            </a:r>
          </a:p>
          <a:p>
            <a:r>
              <a:rPr lang="en-US" b="1" dirty="0"/>
              <a:t>Not</a:t>
            </a:r>
            <a:r>
              <a:rPr lang="en-US" dirty="0"/>
              <a:t> intended for </a:t>
            </a:r>
            <a:r>
              <a:rPr lang="en-US" b="1" dirty="0"/>
              <a:t>distributing</a:t>
            </a:r>
            <a:r>
              <a:rPr lang="en-US" dirty="0"/>
              <a:t> important existing (large) code systems (e.g., SNOMED CT, LOINC, </a:t>
            </a:r>
            <a:r>
              <a:rPr lang="en-US" dirty="0" err="1"/>
              <a:t>RxNorm</a:t>
            </a:r>
            <a:r>
              <a:rPr lang="en-US" dirty="0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02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5553" y="118872"/>
            <a:ext cx="4848447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" y="697409"/>
            <a:ext cx="8420807" cy="360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629562" y="2222692"/>
            <a:ext cx="1187298" cy="577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1200150" y="4224240"/>
            <a:ext cx="3245639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Added code system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8921" y="3804576"/>
            <a:ext cx="709173" cy="419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669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1816860" y="2511233"/>
            <a:ext cx="891234" cy="12933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37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45" y="874427"/>
            <a:ext cx="3641650" cy="42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252728"/>
            <a:ext cx="8228883" cy="2929042"/>
          </a:xfrm>
        </p:spPr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1 – Introduction and Fundamentals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r>
              <a:rPr lang="en-US" dirty="0">
                <a:cs typeface="Arial" panose="020B0604020202020204" pitchFamily="34" charset="0"/>
              </a:rPr>
              <a:t>Understand how code systems and value sets in FHIR are defined, identified and used</a:t>
            </a:r>
          </a:p>
          <a:p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215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7" y="198271"/>
            <a:ext cx="5691170" cy="46421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4717" y="303212"/>
            <a:ext cx="2509284" cy="137673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179134" y="4128013"/>
            <a:ext cx="1584554" cy="41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971411" y="3975906"/>
            <a:ext cx="792278" cy="1521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12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5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344168"/>
            <a:ext cx="8228883" cy="2929042"/>
          </a:xfrm>
        </p:spPr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0D582A-502A-AD45-A2BA-18053632D903}"/>
              </a:ext>
            </a:extLst>
          </p:cNvPr>
          <p:cNvSpPr txBox="1">
            <a:spLocks/>
          </p:cNvSpPr>
          <p:nvPr/>
        </p:nvSpPr>
        <p:spPr>
          <a:xfrm>
            <a:off x="7662862" y="4808560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537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61288"/>
            <a:ext cx="8228883" cy="2929042"/>
          </a:xfrm>
        </p:spPr>
        <p:txBody>
          <a:bodyPr/>
          <a:lstStyle/>
          <a:p>
            <a:r>
              <a:rPr lang="en-AU" dirty="0"/>
              <a:t>Name the code system (‘system’, with optional ‘version’)</a:t>
            </a:r>
          </a:p>
          <a:p>
            <a:r>
              <a:rPr lang="en-AU" dirty="0"/>
              <a:t>If just a ‘system’, then all codes are included</a:t>
            </a:r>
          </a:p>
          <a:p>
            <a:r>
              <a:rPr lang="en-AU" dirty="0"/>
              <a:t>List codes</a:t>
            </a:r>
          </a:p>
          <a:p>
            <a:pPr lvl="1"/>
            <a:r>
              <a:rPr lang="en-AU" dirty="0"/>
              <a:t>Can provide alternate descriptions</a:t>
            </a:r>
          </a:p>
          <a:p>
            <a:r>
              <a:rPr lang="en-AU" dirty="0"/>
              <a:t>Select codes by property (‘filter’) </a:t>
            </a:r>
          </a:p>
          <a:p>
            <a:pPr lvl="1"/>
            <a:r>
              <a:rPr lang="en-AU" dirty="0"/>
              <a:t>Property Name – defined by the code system</a:t>
            </a:r>
          </a:p>
          <a:p>
            <a:pPr lvl="1"/>
            <a:r>
              <a:rPr lang="en-AU" dirty="0"/>
              <a:t>Operation – ‘=’, ‘is-a’, ‘in’, ‘regex’, etc.</a:t>
            </a:r>
          </a:p>
          <a:p>
            <a:pPr lvl="1"/>
            <a:r>
              <a:rPr lang="en-AU" dirty="0"/>
              <a:t>Value – the value of the property</a:t>
            </a:r>
          </a:p>
          <a:p>
            <a:pPr lvl="1"/>
            <a:r>
              <a:rPr lang="en-AU" dirty="0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20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6" y="828195"/>
            <a:ext cx="7719841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8" y="988305"/>
            <a:ext cx="4804848" cy="41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71181-739E-8E46-AD9E-689DA6400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06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8975" y="822960"/>
            <a:ext cx="8455025" cy="1416050"/>
          </a:xfrm>
        </p:spPr>
        <p:txBody>
          <a:bodyPr/>
          <a:lstStyle/>
          <a:p>
            <a:r>
              <a:rPr lang="en-AU" sz="2800" dirty="0"/>
              <a:t>A list of mappings between concepts from two different value sets (normally from different code systems or models)</a:t>
            </a:r>
          </a:p>
          <a:p>
            <a:r>
              <a:rPr lang="en-AU" sz="2800" dirty="0"/>
              <a:t>Mapping data for the $translate operation </a:t>
            </a:r>
            <a:r>
              <a:rPr lang="en-AU" sz="1400" dirty="0">
                <a:solidFill>
                  <a:srgbClr val="00B050"/>
                </a:solidFill>
              </a:rPr>
              <a:t>(more on this later)</a:t>
            </a:r>
          </a:p>
          <a:p>
            <a:endParaRPr lang="en-A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710839"/>
            <a:ext cx="702945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2240705" y="4810563"/>
            <a:ext cx="594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mapping between the FHIR and HL7 v3 </a:t>
            </a:r>
            <a:r>
              <a:rPr lang="en-US" sz="1050" dirty="0" err="1"/>
              <a:t>AddressUse</a:t>
            </a:r>
            <a:r>
              <a:rPr lang="en-US" sz="105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50633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40" y="214313"/>
            <a:ext cx="5114260" cy="62388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775302"/>
            <a:ext cx="7419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7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3" y="2533381"/>
            <a:ext cx="6029325" cy="2333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384048" y="1371600"/>
            <a:ext cx="8454426" cy="141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325" dirty="0"/>
              <a:t>Identifies the existence of a code or identifier system</a:t>
            </a:r>
            <a:endParaRPr lang="en-CA" sz="2100" dirty="0"/>
          </a:p>
          <a:p>
            <a:r>
              <a:rPr lang="en-GB" sz="2325" dirty="0"/>
              <a:t>Typically defined by 3rd parties (other than the code or identifier system "owner”)</a:t>
            </a:r>
            <a:endParaRPr lang="en-CA" sz="21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781251-9CED-8E44-BDF6-AEFD2C089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99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Part 2 – </a:t>
            </a:r>
            <a:r>
              <a:rPr lang="en-US" b="1" dirty="0"/>
              <a:t>Searching and Services</a:t>
            </a:r>
            <a:endParaRPr lang="en-US" b="1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Understand and use FHIR terminology-based search capabilities</a:t>
            </a:r>
          </a:p>
          <a:p>
            <a:r>
              <a:rPr lang="en-US" dirty="0">
                <a:cs typeface="Arial" panose="020B0604020202020204" pitchFamily="34" charset="0"/>
              </a:rPr>
              <a:t>Understand and use FHIR Terminology Service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26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</a:t>
            </a:r>
            <a:r>
              <a:rPr lang="en-GB" dirty="0">
                <a:solidFill>
                  <a:srgbClr val="C00000"/>
                </a:solidFill>
              </a:rPr>
              <a:t>(draft – 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7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6" y="493459"/>
            <a:ext cx="7879935" cy="45393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713" y="0"/>
            <a:ext cx="7761767" cy="701675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(UML)</a:t>
            </a:r>
          </a:p>
        </p:txBody>
      </p:sp>
    </p:spTree>
    <p:extLst>
      <p:ext uri="{BB962C8B-B14F-4D97-AF65-F5344CB8AC3E}">
        <p14:creationId xmlns:p14="http://schemas.microsoft.com/office/powerpoint/2010/main" val="222981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US" b="0" dirty="0">
              <a:solidFill>
                <a:srgbClr val="74767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747679"/>
                </a:solidFill>
              </a:rPr>
              <a:t>See the separate email for the questions and answers.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6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097280"/>
            <a:ext cx="8228883" cy="292904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2250" dirty="0">
                <a:hlinkClick r:id="rId2"/>
              </a:rPr>
              <a:t>https://chat.fhir.org/#narrow/stream/terminology</a:t>
            </a:r>
            <a:endParaRPr lang="en-AU" sz="20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33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Where to Find Terminology in FHIR</a:t>
            </a:r>
          </a:p>
          <a:p>
            <a:r>
              <a:rPr kumimoji="1" lang="en-US" altLang="zh-CN" dirty="0"/>
              <a:t>Representing Coded Data in FHIR</a:t>
            </a:r>
          </a:p>
          <a:p>
            <a:pPr marL="1074420" lvl="1" indent="-514350"/>
            <a:r>
              <a:rPr kumimoji="1" lang="en-US" altLang="zh-CN" dirty="0"/>
              <a:t>Code</a:t>
            </a:r>
          </a:p>
          <a:p>
            <a:pPr marL="1074420" lvl="1" indent="-514350"/>
            <a:r>
              <a:rPr kumimoji="1" lang="en-US" altLang="zh-CN" dirty="0"/>
              <a:t>Code System</a:t>
            </a:r>
          </a:p>
          <a:p>
            <a:pPr marL="1074420" lvl="1" indent="-514350"/>
            <a:r>
              <a:rPr kumimoji="1" lang="en-US" altLang="zh-CN" dirty="0"/>
              <a:t>Value Set</a:t>
            </a:r>
          </a:p>
          <a:p>
            <a:pPr marL="1074420" lvl="1" indent="-514350"/>
            <a:r>
              <a:rPr kumimoji="1" lang="en-US" altLang="zh-CN" dirty="0"/>
              <a:t>Terminology Binding</a:t>
            </a:r>
          </a:p>
          <a:p>
            <a:pPr marL="1074420" lvl="1" indent="-514350"/>
            <a:r>
              <a:rPr kumimoji="1" lang="en-US" altLang="zh-CN" dirty="0"/>
              <a:t>Coded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65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EEE1-D7ED-124F-8923-B912A60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Part 1 Topics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Introduction and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0629-7A15-894A-908B-F56D287C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Primary FHIR Terminology Resources</a:t>
            </a:r>
          </a:p>
          <a:p>
            <a:pPr marL="1074420" lvl="1" indent="-514350"/>
            <a:r>
              <a:rPr kumimoji="1" lang="en-US" altLang="zh-CN" dirty="0" err="1"/>
              <a:t>CodeSystem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ValueSet</a:t>
            </a:r>
            <a:endParaRPr kumimoji="1" lang="en-US" altLang="zh-CN" dirty="0"/>
          </a:p>
          <a:p>
            <a:r>
              <a:rPr kumimoji="1" lang="en-US" altLang="zh-CN" dirty="0"/>
              <a:t>More FHIR Terminology Resources</a:t>
            </a:r>
          </a:p>
          <a:p>
            <a:pPr marL="1074420" lvl="1" indent="-514350"/>
            <a:r>
              <a:rPr kumimoji="1" lang="en-US" altLang="zh-CN" dirty="0" err="1"/>
              <a:t>ConceptMap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NamingSystem</a:t>
            </a:r>
            <a:endParaRPr kumimoji="1" lang="en-US" altLang="zh-CN" dirty="0"/>
          </a:p>
          <a:p>
            <a:pPr marL="1074420" lvl="1" indent="-514350"/>
            <a:r>
              <a:rPr kumimoji="1" lang="en-US" altLang="zh-CN" dirty="0" err="1"/>
              <a:t>TerminologyCapabilities</a:t>
            </a:r>
            <a:endParaRPr kumimoji="1"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2328E-7C1B-EA45-A454-EFE1B2E31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0A8DD-1AB8-7C45-97B1-AC96681E3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139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614362" y="1188720"/>
            <a:ext cx="8228883" cy="2929042"/>
          </a:xfrm>
        </p:spPr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" y="2926080"/>
            <a:ext cx="7667625" cy="1619250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5598114" y="3145536"/>
            <a:ext cx="960120" cy="411845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L7 FHIR Template Education_Webinars 2019" id="{B28E51EB-B8EE-4E4F-A9DA-4571B2AB418A}" vid="{791F76BA-4D7E-8448-BAD3-99E869B32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9724</TotalTime>
  <Words>2828</Words>
  <Application>Microsoft Macintosh PowerPoint</Application>
  <PresentationFormat>On-screen Show (16:9)</PresentationFormat>
  <Paragraphs>383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Office Theme</vt:lpstr>
      <vt:lpstr>Understanding and Using Terminology in HL7® FHIR®</vt:lpstr>
      <vt:lpstr>This presentation</vt:lpstr>
      <vt:lpstr>Who am I?</vt:lpstr>
      <vt:lpstr>Tutorial Objectives</vt:lpstr>
      <vt:lpstr>Tutorial Objectives</vt:lpstr>
      <vt:lpstr>Part 1 Topics Introduction and Fundamentals</vt:lpstr>
      <vt:lpstr>Part 1 Topics Introduction and Fundamentals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Coded Data in fhir</vt:lpstr>
      <vt:lpstr>Let’s Start with a Code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Object Identifier (OID)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primary terminology resources</vt:lpstr>
      <vt:lpstr>CodeSystem</vt:lpstr>
      <vt:lpstr>CodeSystem</vt:lpstr>
      <vt:lpstr>CodeSystem (UML)</vt:lpstr>
      <vt:lpstr>Code system definition example</vt:lpstr>
      <vt:lpstr>ValueSet</vt:lpstr>
      <vt:lpstr>ValueSet (UML)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(UML)</vt:lpstr>
      <vt:lpstr>NamingSystem</vt:lpstr>
      <vt:lpstr>TerminologyCapabilities</vt:lpstr>
      <vt:lpstr>TerminologyCapabilities (UML)</vt:lpstr>
      <vt:lpstr>What Are Your Questions?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Robert Hausam</dc:creator>
  <cp:lastModifiedBy>Robert Hausam</cp:lastModifiedBy>
  <cp:revision>127</cp:revision>
  <dcterms:created xsi:type="dcterms:W3CDTF">2019-05-01T16:23:47Z</dcterms:created>
  <dcterms:modified xsi:type="dcterms:W3CDTF">2019-11-07T14:16:34Z</dcterms:modified>
</cp:coreProperties>
</file>